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1" r:id="rId2"/>
    <p:sldId id="310" r:id="rId3"/>
    <p:sldId id="256" r:id="rId4"/>
    <p:sldId id="263" r:id="rId5"/>
    <p:sldId id="258" r:id="rId6"/>
    <p:sldId id="298" r:id="rId7"/>
    <p:sldId id="296" r:id="rId8"/>
    <p:sldId id="276" r:id="rId9"/>
    <p:sldId id="299" r:id="rId10"/>
    <p:sldId id="312" r:id="rId11"/>
    <p:sldId id="317" r:id="rId12"/>
    <p:sldId id="319" r:id="rId13"/>
    <p:sldId id="320" r:id="rId14"/>
    <p:sldId id="304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8648" autoAdjust="0"/>
  </p:normalViewPr>
  <p:slideViewPr>
    <p:cSldViewPr snapToGrid="0">
      <p:cViewPr varScale="1">
        <p:scale>
          <a:sx n="83" d="100"/>
          <a:sy n="83" d="100"/>
        </p:scale>
        <p:origin x="60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12/05/2020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92046"/>
            <a:ext cx="8158389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84775"/>
            <a:ext cx="11973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Earth’s </a:t>
            </a:r>
            <a:r>
              <a:rPr lang="en-AU" sz="2800" dirty="0"/>
              <a:t>l</a:t>
            </a:r>
            <a:r>
              <a:rPr lang="en-AU" sz="2800" dirty="0" smtClean="0"/>
              <a:t>ithosphere is divided into </a:t>
            </a:r>
            <a:r>
              <a:rPr lang="en-AU" sz="2800" b="1" dirty="0" smtClean="0"/>
              <a:t>tectonic plates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Due to </a:t>
            </a:r>
            <a:r>
              <a:rPr lang="en-AU" sz="2800" b="1" dirty="0" smtClean="0"/>
              <a:t>convection currents</a:t>
            </a:r>
            <a:r>
              <a:rPr lang="en-AU" sz="2800" dirty="0" smtClean="0"/>
              <a:t> in the mantle, these plate are in constant motion.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Tectonic plates can </a:t>
            </a:r>
            <a:r>
              <a:rPr lang="en-AU" sz="2800" b="1" dirty="0" smtClean="0"/>
              <a:t>converge, diverge </a:t>
            </a:r>
            <a:r>
              <a:rPr lang="en-AU" sz="2800" dirty="0" smtClean="0"/>
              <a:t>or </a:t>
            </a:r>
            <a:r>
              <a:rPr lang="en-AU" sz="2800" b="1" dirty="0" smtClean="0"/>
              <a:t>slide past </a:t>
            </a:r>
            <a:r>
              <a:rPr lang="en-AU" sz="2800" dirty="0" smtClean="0"/>
              <a:t>each other.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23232"/>
              </p:ext>
            </p:extLst>
          </p:nvPr>
        </p:nvGraphicFramePr>
        <p:xfrm>
          <a:off x="5779697" y="3309744"/>
          <a:ext cx="6289617" cy="288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96539"/>
                <a:gridCol w="2096539"/>
                <a:gridCol w="2096539"/>
              </a:tblGrid>
              <a:tr h="646344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Type of plate boundary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Direction of Movement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  <a:tr h="74455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74455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74455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9012" y="3309744"/>
            <a:ext cx="57106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Copy the </a:t>
            </a:r>
            <a:r>
              <a:rPr lang="en-AU" sz="2800" dirty="0" smtClean="0"/>
              <a:t>table onto </a:t>
            </a:r>
            <a:r>
              <a:rPr lang="en-AU" sz="2800" dirty="0"/>
              <a:t>your whiteboard </a:t>
            </a:r>
            <a:r>
              <a:rPr lang="en-AU" sz="2800" dirty="0" smtClean="0"/>
              <a:t>(including the third column).</a:t>
            </a:r>
          </a:p>
          <a:p>
            <a:endParaRPr lang="en-AU" sz="2800" dirty="0"/>
          </a:p>
          <a:p>
            <a:r>
              <a:rPr lang="en-AU" sz="2800" dirty="0" smtClean="0"/>
              <a:t>Fill </a:t>
            </a:r>
            <a:r>
              <a:rPr lang="en-AU" sz="2800" dirty="0"/>
              <a:t>in the </a:t>
            </a:r>
            <a:r>
              <a:rPr lang="en-AU" sz="2800" b="1" dirty="0" smtClean="0"/>
              <a:t>first two columns </a:t>
            </a:r>
            <a:r>
              <a:rPr lang="en-AU" sz="2800" dirty="0" smtClean="0"/>
              <a:t>with information </a:t>
            </a:r>
            <a:r>
              <a:rPr lang="en-AU" sz="2800" dirty="0"/>
              <a:t>regarding plate boundaries</a:t>
            </a:r>
            <a:r>
              <a:rPr lang="en-AU" sz="2800" dirty="0" smtClean="0"/>
              <a:t>.</a:t>
            </a:r>
          </a:p>
          <a:p>
            <a:endParaRPr lang="en-AU" sz="2800" dirty="0"/>
          </a:p>
          <a:p>
            <a:r>
              <a:rPr lang="en-AU" sz="2800" dirty="0" smtClean="0"/>
              <a:t>Don’t rub it off yet.</a:t>
            </a:r>
            <a:endParaRPr lang="en-AU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117375" y="2015248"/>
            <a:ext cx="4841930" cy="959527"/>
            <a:chOff x="4071667" y="2768508"/>
            <a:chExt cx="3899140" cy="772694"/>
          </a:xfrm>
        </p:grpSpPr>
        <p:pic>
          <p:nvPicPr>
            <p:cNvPr id="1026" name="Picture 2" descr="Plate boundaries — Science Learning Hu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" r="75632" b="81090"/>
            <a:stretch/>
          </p:blipFill>
          <p:spPr bwMode="auto">
            <a:xfrm>
              <a:off x="6613584" y="2768508"/>
              <a:ext cx="1357223" cy="77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late boundaries — Science Learning Hu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7" r="41509" b="81090"/>
            <a:stretch/>
          </p:blipFill>
          <p:spPr bwMode="auto">
            <a:xfrm>
              <a:off x="4071667" y="2768508"/>
              <a:ext cx="2541917" cy="77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02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54604"/>
              </p:ext>
            </p:extLst>
          </p:nvPr>
        </p:nvGraphicFramePr>
        <p:xfrm>
          <a:off x="9354003" y="292658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Explain the difference between a seismograph  and a seismogram?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4648782" cy="1871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Magnitude of earthquakes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Scientists measure the magnitude of earthquakes using an instrument called </a:t>
            </a:r>
            <a:r>
              <a:rPr lang="en-AU" sz="2800" b="1" dirty="0" smtClean="0">
                <a:latin typeface="+mn-lt"/>
              </a:rPr>
              <a:t>seismograph</a:t>
            </a:r>
            <a:r>
              <a:rPr lang="en-AU" sz="2800" dirty="0" smtClean="0">
                <a:latin typeface="+mn-lt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record produced by a seismograph is called a </a:t>
            </a:r>
            <a:r>
              <a:rPr lang="en-AU" sz="2800" b="1" dirty="0" smtClean="0">
                <a:latin typeface="+mn-lt"/>
              </a:rPr>
              <a:t>seismogram.</a:t>
            </a: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83" y="3433312"/>
            <a:ext cx="4489090" cy="3366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02" y="644735"/>
            <a:ext cx="3819525" cy="24860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4244"/>
              </p:ext>
            </p:extLst>
          </p:nvPr>
        </p:nvGraphicFramePr>
        <p:xfrm>
          <a:off x="9354003" y="5196526"/>
          <a:ext cx="2646908" cy="1416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27774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1050672">
                <a:tc>
                  <a:txBody>
                    <a:bodyPr/>
                    <a:lstStyle/>
                    <a:p>
                      <a:r>
                        <a:rPr lang="en-AU" dirty="0" smtClean="0"/>
                        <a:t>seismic:</a:t>
                      </a:r>
                      <a:r>
                        <a:rPr lang="en-AU" baseline="0" dirty="0" smtClean="0"/>
                        <a:t> relating to earthquake or other vibrations in the Earth.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3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6640286" cy="2474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b="1" dirty="0" smtClean="0">
              <a:latin typeface="+mn-lt"/>
            </a:endParaRPr>
          </a:p>
          <a:p>
            <a:r>
              <a:rPr lang="en-AU" sz="2800" b="1" dirty="0" smtClean="0">
                <a:latin typeface="+mn-lt"/>
              </a:rPr>
              <a:t>Japan experiences frequent earthquakes, both small and large. </a:t>
            </a:r>
          </a:p>
          <a:p>
            <a:endParaRPr lang="en-AU" sz="2800" b="1" dirty="0">
              <a:latin typeface="+mn-lt"/>
            </a:endParaRPr>
          </a:p>
          <a:p>
            <a:r>
              <a:rPr lang="en-AU" sz="2800" b="1" dirty="0" smtClean="0">
                <a:latin typeface="+mn-lt"/>
              </a:rPr>
              <a:t>Using the map to explain why it is an earthquake prone country.</a:t>
            </a: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0" y="3692183"/>
            <a:ext cx="628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Japan experiences frequent earthquakes because_________________.</a:t>
            </a:r>
          </a:p>
          <a:p>
            <a:endParaRPr lang="en-AU" sz="2400" dirty="0" smtClean="0"/>
          </a:p>
          <a:p>
            <a:pPr marL="285750" indent="-285750">
              <a:buFontTx/>
              <a:buChar char="-"/>
            </a:pP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67" y="148208"/>
            <a:ext cx="5238750" cy="466725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064224"/>
              </p:ext>
            </p:extLst>
          </p:nvPr>
        </p:nvGraphicFramePr>
        <p:xfrm>
          <a:off x="9257514" y="5271763"/>
          <a:ext cx="2646908" cy="130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37626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39220">
                <a:tc>
                  <a:txBody>
                    <a:bodyPr/>
                    <a:lstStyle/>
                    <a:p>
                      <a:r>
                        <a:rPr lang="en-AU" dirty="0" smtClean="0"/>
                        <a:t>seismic:</a:t>
                      </a:r>
                      <a:r>
                        <a:rPr lang="en-AU" baseline="0" dirty="0" smtClean="0"/>
                        <a:t> relating to earthquake or other vibrations in the Earth.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08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5820229" cy="2881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b="1" dirty="0" smtClean="0">
              <a:latin typeface="+mn-lt"/>
            </a:endParaRPr>
          </a:p>
          <a:p>
            <a:r>
              <a:rPr lang="en-AU" sz="2800" b="1" dirty="0" smtClean="0">
                <a:latin typeface="+mn-lt"/>
              </a:rPr>
              <a:t>Earthquake activity is minimal in Australia. </a:t>
            </a:r>
          </a:p>
          <a:p>
            <a:endParaRPr lang="en-AU" sz="2800" b="1" dirty="0">
              <a:latin typeface="+mn-lt"/>
            </a:endParaRPr>
          </a:p>
          <a:p>
            <a:r>
              <a:rPr lang="en-AU" sz="2800" b="1" dirty="0" smtClean="0">
                <a:latin typeface="+mn-lt"/>
              </a:rPr>
              <a:t>Use the map to explain why.</a:t>
            </a: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0" y="3460168"/>
            <a:ext cx="628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Australia has minimal earthquake activity because _________________.</a:t>
            </a:r>
          </a:p>
          <a:p>
            <a:endParaRPr lang="en-AU" sz="2400" dirty="0" smtClean="0"/>
          </a:p>
          <a:p>
            <a:pPr marL="285750" indent="-285750">
              <a:buFontTx/>
              <a:buChar char="-"/>
            </a:pP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853" y="148208"/>
            <a:ext cx="5888031" cy="492453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18863"/>
              </p:ext>
            </p:extLst>
          </p:nvPr>
        </p:nvGraphicFramePr>
        <p:xfrm>
          <a:off x="9257514" y="5271763"/>
          <a:ext cx="2646908" cy="130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37626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39220">
                <a:tc>
                  <a:txBody>
                    <a:bodyPr/>
                    <a:lstStyle/>
                    <a:p>
                      <a:r>
                        <a:rPr lang="en-AU" dirty="0" smtClean="0"/>
                        <a:t>seismic:</a:t>
                      </a:r>
                      <a:r>
                        <a:rPr lang="en-AU" baseline="0" dirty="0" smtClean="0"/>
                        <a:t> relating to earthquake or other vibrations in the Earth.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5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5820229" cy="2881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b="1" dirty="0" smtClean="0">
              <a:latin typeface="+mn-lt"/>
            </a:endParaRPr>
          </a:p>
          <a:p>
            <a:r>
              <a:rPr lang="en-AU" sz="2800" b="1" dirty="0" smtClean="0">
                <a:latin typeface="+mn-lt"/>
              </a:rPr>
              <a:t>Would you expect New Zealand to have frequent seismic activity? </a:t>
            </a:r>
          </a:p>
          <a:p>
            <a:endParaRPr lang="en-AU" sz="2800" b="1" dirty="0">
              <a:latin typeface="+mn-lt"/>
            </a:endParaRPr>
          </a:p>
          <a:p>
            <a:r>
              <a:rPr lang="en-AU" sz="2800" b="1" dirty="0" smtClean="0">
                <a:latin typeface="+mn-lt"/>
              </a:rPr>
              <a:t>Use the map to explain why or why not.</a:t>
            </a: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790230"/>
              </p:ext>
            </p:extLst>
          </p:nvPr>
        </p:nvGraphicFramePr>
        <p:xfrm>
          <a:off x="3439514" y="4793243"/>
          <a:ext cx="2646908" cy="130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37626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39220">
                <a:tc>
                  <a:txBody>
                    <a:bodyPr/>
                    <a:lstStyle/>
                    <a:p>
                      <a:r>
                        <a:rPr lang="en-AU" dirty="0" smtClean="0"/>
                        <a:t>seismic:</a:t>
                      </a:r>
                      <a:r>
                        <a:rPr lang="en-AU" baseline="0" dirty="0" smtClean="0"/>
                        <a:t> relating to earthquake or other vibrations in the Earth.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Discovery of the Alpine Fault | Events | National Library of New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8209"/>
            <a:ext cx="5456918" cy="59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732983"/>
            <a:ext cx="12053977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Understanding the relationship between tectonic plate movement and earthquakes will help communities prepare for potential earthquakes.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The type of damage caused by earthquakes often depends on the size and the location of the earthquake. Engineers can develop earthquake resistant buildings to minimise the damage caused.</a:t>
            </a:r>
            <a:endParaRPr lang="en-AU" sz="2800" dirty="0" smtClean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51" y="2957423"/>
            <a:ext cx="48768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88" y="3565584"/>
            <a:ext cx="4410678" cy="29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732983"/>
            <a:ext cx="9572172" cy="96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List </a:t>
            </a:r>
            <a:r>
              <a:rPr lang="en-AU" sz="2800" dirty="0">
                <a:latin typeface="+mn-lt"/>
              </a:rPr>
              <a:t>three types of destruction caused by an earthquake.</a:t>
            </a:r>
          </a:p>
          <a:p>
            <a:endParaRPr lang="en-AU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78792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2463567"/>
            <a:ext cx="8512630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>
                <a:latin typeface="+mn-lt"/>
              </a:rPr>
              <a:t>Explain the difference between the focus and the epicentre of an earthquake.</a:t>
            </a:r>
            <a:endParaRPr lang="en-AU" sz="2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29581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4114356"/>
            <a:ext cx="7184571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Describe how an earthquake occurs through stick-slip </a:t>
            </a:r>
            <a:r>
              <a:rPr lang="en-AU" sz="2800" dirty="0" smtClean="0">
                <a:latin typeface="+mn-lt"/>
              </a:rPr>
              <a:t>motion of tectonic plates and faults.</a:t>
            </a:r>
            <a:endParaRPr lang="en-AU" sz="2800" dirty="0">
              <a:latin typeface="+mn-lt"/>
            </a:endParaRPr>
          </a:p>
        </p:txBody>
      </p:sp>
      <p:pic>
        <p:nvPicPr>
          <p:cNvPr id="11" name="Picture 10" descr="Image result for stick slip  image earthquak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18458" r="8091" b="3616"/>
          <a:stretch/>
        </p:blipFill>
        <p:spPr bwMode="auto">
          <a:xfrm>
            <a:off x="7278915" y="3948355"/>
            <a:ext cx="3938588" cy="27953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8016" r="7147"/>
          <a:stretch/>
        </p:blipFill>
        <p:spPr>
          <a:xfrm>
            <a:off x="8111669" y="1076029"/>
            <a:ext cx="3842658" cy="25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1569158" cy="2706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732983"/>
            <a:ext cx="1051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Earthquakes worksheet on your device or a paper copy.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846" b="12996"/>
          <a:stretch/>
        </p:blipFill>
        <p:spPr>
          <a:xfrm>
            <a:off x="680267" y="2536167"/>
            <a:ext cx="11006981" cy="409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4775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Interactions between plate boundaries can cause </a:t>
            </a:r>
            <a:r>
              <a:rPr lang="en-AU" sz="2800" b="1" dirty="0" smtClean="0"/>
              <a:t>earthquakes</a:t>
            </a:r>
            <a:r>
              <a:rPr lang="en-AU" sz="2800" dirty="0" smtClean="0"/>
              <a:t> and formation of </a:t>
            </a:r>
            <a:r>
              <a:rPr lang="en-AU" sz="2800" b="1" dirty="0" smtClean="0"/>
              <a:t>mountain ranges</a:t>
            </a:r>
            <a:r>
              <a:rPr lang="en-AU" sz="2800" dirty="0" smtClean="0"/>
              <a:t>, </a:t>
            </a:r>
            <a:r>
              <a:rPr lang="en-AU" sz="2800" b="1" dirty="0" smtClean="0"/>
              <a:t>volcanoes</a:t>
            </a:r>
            <a:r>
              <a:rPr lang="en-AU" sz="2800" dirty="0" smtClean="0"/>
              <a:t>, </a:t>
            </a:r>
            <a:r>
              <a:rPr lang="en-AU" sz="2800" b="1" dirty="0" smtClean="0"/>
              <a:t>rift valley</a:t>
            </a:r>
            <a:r>
              <a:rPr lang="en-AU" sz="2800" dirty="0" smtClean="0"/>
              <a:t>, </a:t>
            </a:r>
            <a:r>
              <a:rPr lang="en-AU" sz="2800" b="1" dirty="0" smtClean="0"/>
              <a:t>trenches</a:t>
            </a:r>
            <a:r>
              <a:rPr lang="en-AU" sz="2800" dirty="0" smtClean="0"/>
              <a:t> and </a:t>
            </a:r>
            <a:r>
              <a:rPr lang="en-AU" sz="2800" b="1" dirty="0" smtClean="0"/>
              <a:t>mid-ocean ridges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Add a heading to the third column of the table: Features at Plate Boundary.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Use the image to help you fill in the third column of the table. </a:t>
            </a:r>
          </a:p>
        </p:txBody>
      </p:sp>
    </p:spTree>
    <p:extLst>
      <p:ext uri="{BB962C8B-B14F-4D97-AF65-F5344CB8AC3E}">
        <p14:creationId xmlns:p14="http://schemas.microsoft.com/office/powerpoint/2010/main" val="41708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2"/>
            </a:solidFill>
          </a:ln>
        </p:spPr>
        <p:txBody>
          <a:bodyPr anchor="ctr"/>
          <a:lstStyle/>
          <a:p>
            <a:r>
              <a:rPr lang="en-AU" dirty="0" smtClean="0"/>
              <a:t>Earthquakes</a:t>
            </a:r>
            <a:br>
              <a:rPr lang="en-AU" dirty="0" smtClean="0"/>
            </a:br>
            <a:r>
              <a:rPr lang="en-AU" sz="2800" dirty="0" smtClean="0"/>
              <a:t>Year 9 </a:t>
            </a:r>
            <a:r>
              <a:rPr lang="en-AU" sz="2800" dirty="0" smtClean="0"/>
              <a:t>Earth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260087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2124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3844862"/>
            <a:ext cx="6699849" cy="1430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Think, Pair, Share:  How does an earthquake affect people’s lives?</a:t>
            </a:r>
          </a:p>
          <a:p>
            <a:endParaRPr lang="en-AU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733673"/>
            <a:ext cx="83230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Explain how earthquakes are formed.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Define the epicentre and focus of an earthquake.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Explain how scientists measure the size of earthquakes.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68" y="4134928"/>
            <a:ext cx="4136169" cy="2590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14" y="1426170"/>
            <a:ext cx="4077224" cy="24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2024"/>
              </p:ext>
            </p:extLst>
          </p:nvPr>
        </p:nvGraphicFramePr>
        <p:xfrm>
          <a:off x="9354003" y="292657"/>
          <a:ext cx="2605964" cy="10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60000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Earthquakes? What causes them?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24214" cy="2395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Earthquakes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Earthquakes are sudden movement or shaking of the Earth caused by stress between tectonic plates</a:t>
            </a:r>
            <a:r>
              <a:rPr lang="en-AU" sz="2800" b="1" dirty="0" smtClean="0">
                <a:latin typeface="+mn-lt"/>
              </a:rPr>
              <a:t>.</a:t>
            </a:r>
          </a:p>
          <a:p>
            <a:pPr marL="457200" indent="-4572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occur at plate boundaries and result in breakage of the Earth’s brittle crust.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35907"/>
              </p:ext>
            </p:extLst>
          </p:nvPr>
        </p:nvGraphicFramePr>
        <p:xfrm>
          <a:off x="9354003" y="150400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1693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15461">
                <a:tc>
                  <a:txBody>
                    <a:bodyPr/>
                    <a:lstStyle/>
                    <a:p>
                      <a:r>
                        <a:rPr lang="en-AU" dirty="0" smtClean="0"/>
                        <a:t>Where</a:t>
                      </a:r>
                      <a:r>
                        <a:rPr lang="en-AU" baseline="0" dirty="0" smtClean="0"/>
                        <a:t> do Earthquakes happen 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7" y="3587245"/>
            <a:ext cx="7358932" cy="3188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803" y="3497652"/>
            <a:ext cx="3115933" cy="3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02664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stick - slip motion of tectonic plates.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" y="732983"/>
            <a:ext cx="8783782" cy="32460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Plate tectonic stresses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When rock moves at plate boundaries and fault zones, there is friction.</a:t>
            </a:r>
            <a:endParaRPr lang="en-AU" sz="2800" b="1" dirty="0" smtClean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move in a </a:t>
            </a:r>
            <a:r>
              <a:rPr lang="en-AU" sz="2800" b="1" dirty="0" smtClean="0">
                <a:latin typeface="+mn-lt"/>
              </a:rPr>
              <a:t>STICK-SLIP</a:t>
            </a:r>
            <a:r>
              <a:rPr lang="en-AU" sz="2800" dirty="0" smtClean="0">
                <a:latin typeface="+mn-lt"/>
              </a:rPr>
              <a:t> motion</a:t>
            </a:r>
            <a:r>
              <a:rPr lang="en-AU" sz="2800" dirty="0">
                <a:latin typeface="+mn-lt"/>
              </a:rPr>
              <a:t>;</a:t>
            </a:r>
            <a:r>
              <a:rPr lang="en-AU" sz="2800" dirty="0" smtClean="0">
                <a:latin typeface="+mn-lt"/>
              </a:rPr>
              <a:t> with p</a:t>
            </a:r>
            <a:r>
              <a:rPr lang="en-AU" sz="200" dirty="0" smtClean="0">
                <a:latin typeface="+mn-lt"/>
              </a:rPr>
              <a:t> p</a:t>
            </a:r>
            <a:r>
              <a:rPr lang="en-AU" sz="2800" dirty="0" smtClean="0">
                <a:latin typeface="+mn-lt"/>
              </a:rPr>
              <a:t>eriods of </a:t>
            </a:r>
            <a:r>
              <a:rPr lang="en-AU" sz="2800" b="1" dirty="0" smtClean="0">
                <a:latin typeface="+mn-lt"/>
              </a:rPr>
              <a:t>no movement </a:t>
            </a:r>
            <a:r>
              <a:rPr lang="en-AU" sz="2800" dirty="0" smtClean="0">
                <a:latin typeface="+mn-lt"/>
              </a:rPr>
              <a:t>(stick) and </a:t>
            </a:r>
            <a:r>
              <a:rPr lang="en-AU" sz="2800" b="1" dirty="0" smtClean="0">
                <a:latin typeface="+mn-lt"/>
              </a:rPr>
              <a:t>fast movement </a:t>
            </a:r>
            <a:r>
              <a:rPr lang="en-AU" sz="2800" dirty="0" smtClean="0">
                <a:latin typeface="+mn-lt"/>
              </a:rPr>
              <a:t>(slip)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Energy is stored as plates stick and this</a:t>
            </a: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energy is released when they slip.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35853"/>
              </p:ext>
            </p:extLst>
          </p:nvPr>
        </p:nvGraphicFramePr>
        <p:xfrm>
          <a:off x="9354003" y="1508021"/>
          <a:ext cx="2605964" cy="13090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94654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841376">
                <a:tc>
                  <a:txBody>
                    <a:bodyPr/>
                    <a:lstStyle/>
                    <a:p>
                      <a:r>
                        <a:rPr lang="en-AU" dirty="0" smtClean="0"/>
                        <a:t>Where</a:t>
                      </a:r>
                      <a:r>
                        <a:rPr lang="en-AU" baseline="0" dirty="0" smtClean="0"/>
                        <a:t> does the energy released during an earthquake come from?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7209"/>
              </p:ext>
            </p:extLst>
          </p:nvPr>
        </p:nvGraphicFramePr>
        <p:xfrm>
          <a:off x="6422997" y="153319"/>
          <a:ext cx="2646908" cy="1013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227907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AU" dirty="0" smtClean="0"/>
                        <a:t>fault:</a:t>
                      </a:r>
                      <a:r>
                        <a:rPr lang="en-AU" baseline="0" dirty="0" smtClean="0"/>
                        <a:t> fracture or group of fractures in a block of rock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3979025"/>
            <a:ext cx="12098481" cy="2125165"/>
            <a:chOff x="118005" y="3983627"/>
            <a:chExt cx="13407494" cy="23551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52344"/>
            <a:stretch/>
          </p:blipFill>
          <p:spPr>
            <a:xfrm>
              <a:off x="118005" y="3983627"/>
              <a:ext cx="6644745" cy="22576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2033"/>
            <a:stretch/>
          </p:blipFill>
          <p:spPr>
            <a:xfrm>
              <a:off x="6880754" y="4066309"/>
              <a:ext cx="6644745" cy="2272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4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48003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damage is shown in each picture?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5971209" cy="26589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Damage Caused by </a:t>
            </a:r>
            <a:r>
              <a:rPr lang="en-AU" sz="2800" b="1" dirty="0">
                <a:latin typeface="+mn-lt"/>
              </a:rPr>
              <a:t>E</a:t>
            </a:r>
            <a:r>
              <a:rPr lang="en-AU" sz="2800" b="1" dirty="0" smtClean="0">
                <a:latin typeface="+mn-lt"/>
              </a:rPr>
              <a:t>arthquakes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Land slides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Building and infrastructure damage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Liquefaction - sand and soil becomes saturated with water and acts like a liquid.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305549"/>
              </p:ext>
            </p:extLst>
          </p:nvPr>
        </p:nvGraphicFramePr>
        <p:xfrm>
          <a:off x="9354003" y="1506642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21910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712103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Other than building damage, how might an earthquake affect a city?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035993"/>
              </p:ext>
            </p:extLst>
          </p:nvPr>
        </p:nvGraphicFramePr>
        <p:xfrm>
          <a:off x="5308122" y="153319"/>
          <a:ext cx="3761784" cy="1013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61784"/>
              </a:tblGrid>
              <a:tr h="227907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648000">
                <a:tc>
                  <a:txBody>
                    <a:bodyPr/>
                    <a:lstStyle/>
                    <a:p>
                      <a:r>
                        <a:rPr lang="en-AU" dirty="0" smtClean="0"/>
                        <a:t>infrastructure: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serving a city </a:t>
                      </a:r>
                      <a:r>
                        <a:rPr lang="en-A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</a:t>
                      </a:r>
                      <a:r>
                        <a:rPr lang="en-A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powerlines, roads, water</a:t>
                      </a:r>
                      <a:r>
                        <a:rPr lang="en-A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pipes</a:t>
                      </a:r>
                      <a:endParaRPr lang="en-AU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185503" y="1223105"/>
            <a:ext cx="2884403" cy="2427220"/>
            <a:chOff x="6185503" y="1223105"/>
            <a:chExt cx="2884403" cy="2427220"/>
          </a:xfrm>
        </p:grpSpPr>
        <p:pic>
          <p:nvPicPr>
            <p:cNvPr id="2050" name="Picture 2" descr="https://www.thecivilengineer.org/media/k2/items/cache/0bb2d4215d5de184c10e9f50ee1d9553_X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503" y="1223105"/>
              <a:ext cx="2884403" cy="2427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689676" y="3179826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</a:t>
              </a:r>
              <a:endParaRPr lang="en-AU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4827" y="3706351"/>
            <a:ext cx="5203116" cy="2900230"/>
            <a:chOff x="244827" y="3706351"/>
            <a:chExt cx="5203116" cy="2900230"/>
          </a:xfrm>
        </p:grpSpPr>
        <p:pic>
          <p:nvPicPr>
            <p:cNvPr id="2052" name="Picture 4" descr="Image result for landslide earthquak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27" y="3706351"/>
              <a:ext cx="5203116" cy="29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033556" y="3832558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80144" y="3706351"/>
            <a:ext cx="5152270" cy="2900230"/>
            <a:chOff x="5580144" y="3706351"/>
            <a:chExt cx="5152270" cy="2900230"/>
          </a:xfrm>
        </p:grpSpPr>
        <p:pic>
          <p:nvPicPr>
            <p:cNvPr id="2054" name="Picture 6" descr="Image result for building damage earthquak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44" y="3706351"/>
              <a:ext cx="5152270" cy="290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322434" y="3812942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0497"/>
          <a:stretch/>
        </p:blipFill>
        <p:spPr>
          <a:xfrm>
            <a:off x="971853" y="3394548"/>
            <a:ext cx="4499701" cy="3146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98054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Define the focus of an earthquake?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2"/>
            <a:ext cx="9069905" cy="3300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b="1" dirty="0" smtClean="0">
                <a:latin typeface="+mn-lt"/>
              </a:rPr>
              <a:t>Anatomy of Earthquakes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</a:t>
            </a:r>
            <a:r>
              <a:rPr lang="en-AU" sz="2800" b="1" dirty="0" smtClean="0">
                <a:latin typeface="+mn-lt"/>
              </a:rPr>
              <a:t>focus</a:t>
            </a:r>
            <a:r>
              <a:rPr lang="en-AU" sz="2800" dirty="0" smtClean="0">
                <a:latin typeface="+mn-lt"/>
              </a:rPr>
              <a:t> of an earthquake is the point </a:t>
            </a:r>
            <a:r>
              <a:rPr lang="en-AU" sz="2800" b="1" dirty="0" smtClean="0">
                <a:latin typeface="+mn-lt"/>
              </a:rPr>
              <a:t>within the Earth </a:t>
            </a:r>
            <a:r>
              <a:rPr lang="en-AU" sz="2800" dirty="0" smtClean="0">
                <a:latin typeface="+mn-lt"/>
              </a:rPr>
              <a:t>where the energy is released.</a:t>
            </a:r>
            <a:endParaRPr lang="en-AU" sz="2800" b="1" dirty="0" smtClean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point where the energy reaches the surface, directly above the focus is called the </a:t>
            </a:r>
            <a:r>
              <a:rPr lang="en-AU" sz="2800" b="1" dirty="0" smtClean="0">
                <a:latin typeface="+mn-lt"/>
              </a:rPr>
              <a:t>epicentre</a:t>
            </a:r>
            <a:r>
              <a:rPr lang="en-AU" sz="2800" dirty="0" smtClean="0">
                <a:latin typeface="+mn-lt"/>
              </a:rPr>
              <a:t>.</a:t>
            </a:r>
            <a:endParaRPr lang="en-AU" sz="2800" b="1" dirty="0" smtClean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waves of energy waves released are called </a:t>
            </a:r>
            <a:r>
              <a:rPr lang="en-AU" sz="2800" b="1" dirty="0" smtClean="0">
                <a:latin typeface="+mn-lt"/>
              </a:rPr>
              <a:t>seismic waves.</a:t>
            </a:r>
            <a:endParaRPr lang="en-AU" sz="2800" b="1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873040"/>
              </p:ext>
            </p:extLst>
          </p:nvPr>
        </p:nvGraphicFramePr>
        <p:xfrm>
          <a:off x="9351856" y="1465833"/>
          <a:ext cx="2605964" cy="105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32021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68708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is the epicentre of an earthquake located?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utoShape 2" descr="Image result for earthquake  labe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94" y="4524305"/>
            <a:ext cx="3257550" cy="14001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7108119" y="4099929"/>
            <a:ext cx="209514" cy="374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7623068" y="4882553"/>
            <a:ext cx="731223" cy="64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623068" y="4376524"/>
            <a:ext cx="182661" cy="37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99410" y="3698934"/>
            <a:ext cx="1647316" cy="367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Fault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8075546" y="4561393"/>
            <a:ext cx="158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Focus</a:t>
            </a:r>
            <a:endParaRPr lang="en-AU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577244"/>
              </p:ext>
            </p:extLst>
          </p:nvPr>
        </p:nvGraphicFramePr>
        <p:xfrm>
          <a:off x="9360385" y="2694339"/>
          <a:ext cx="2631517" cy="130721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31517"/>
              </a:tblGrid>
              <a:tr h="392813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687422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the diagram on the right, what does each letter represent?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415969" y="4023017"/>
            <a:ext cx="14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Epicentre</a:t>
            </a:r>
            <a:endParaRPr lang="en-AU" dirty="0"/>
          </a:p>
        </p:txBody>
      </p:sp>
      <p:sp>
        <p:nvSpPr>
          <p:cNvPr id="12" name="AutoShape 2" descr="Image result for seismic wav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8681"/>
              </p:ext>
            </p:extLst>
          </p:nvPr>
        </p:nvGraphicFramePr>
        <p:xfrm>
          <a:off x="9360385" y="5224393"/>
          <a:ext cx="2631517" cy="1316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1517"/>
              </a:tblGrid>
              <a:tr h="339118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950923">
                <a:tc>
                  <a:txBody>
                    <a:bodyPr/>
                    <a:lstStyle/>
                    <a:p>
                      <a:r>
                        <a:rPr lang="en-AU" dirty="0" smtClean="0"/>
                        <a:t>seismic:</a:t>
                      </a:r>
                      <a:r>
                        <a:rPr lang="en-AU" baseline="0" dirty="0" smtClean="0"/>
                        <a:t> relating to earthquake or other vibrations in the Earth.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90829"/>
              </p:ext>
            </p:extLst>
          </p:nvPr>
        </p:nvGraphicFramePr>
        <p:xfrm>
          <a:off x="9354003" y="292658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does a 1 step increase on the Richter scale mean in terms of an earthquake’s size?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4952147" cy="581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Measuring </a:t>
            </a:r>
            <a:r>
              <a:rPr lang="en-AU" sz="2800" b="1" dirty="0">
                <a:latin typeface="+mn-lt"/>
              </a:rPr>
              <a:t>E</a:t>
            </a:r>
            <a:r>
              <a:rPr lang="en-AU" sz="2800" b="1" dirty="0" smtClean="0">
                <a:latin typeface="+mn-lt"/>
              </a:rPr>
              <a:t>arthquakes</a:t>
            </a:r>
            <a:endParaRPr lang="en-AU" sz="2800" b="1" dirty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magnitude (size) of earthquakes are measured using the </a:t>
            </a:r>
            <a:r>
              <a:rPr lang="en-AU" sz="2800" b="1" dirty="0" smtClean="0">
                <a:latin typeface="+mn-lt"/>
              </a:rPr>
              <a:t>Richter scale</a:t>
            </a:r>
            <a:r>
              <a:rPr lang="en-AU" sz="2800" dirty="0" smtClean="0">
                <a:latin typeface="+mn-lt"/>
              </a:rPr>
              <a:t>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For each step on the scale, the earthquake size </a:t>
            </a:r>
            <a:r>
              <a:rPr lang="en-AU" sz="2800" b="1" dirty="0">
                <a:latin typeface="+mn-lt"/>
              </a:rPr>
              <a:t>increases 10 </a:t>
            </a:r>
            <a:r>
              <a:rPr lang="en-AU" sz="2800" b="1" dirty="0" smtClean="0">
                <a:latin typeface="+mn-lt"/>
              </a:rPr>
              <a:t>times</a:t>
            </a:r>
            <a:r>
              <a:rPr lang="en-AU" sz="2800" dirty="0" smtClean="0">
                <a:latin typeface="+mn-lt"/>
              </a:rPr>
              <a:t>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magnitude 3 earthquake will be 10 times more powerful than one of magnitude 2.</a:t>
            </a:r>
            <a:endParaRPr lang="en-AU" sz="2800" dirty="0"/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00578"/>
              </p:ext>
            </p:extLst>
          </p:nvPr>
        </p:nvGraphicFramePr>
        <p:xfrm>
          <a:off x="9354003" y="2052097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60000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/>
                </a:tc>
              </a:tr>
              <a:tr h="805694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An earthquake measures 5.2 on the Richter scale.  List 3 things that might be seen or felt.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Richter Scale chart showing damage caused. | Earthquake magnitude ...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627" r="10701" b="3813"/>
          <a:stretch/>
        </p:blipFill>
        <p:spPr bwMode="auto">
          <a:xfrm>
            <a:off x="4952148" y="292658"/>
            <a:ext cx="4233416" cy="44525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6706"/>
              </p:ext>
            </p:extLst>
          </p:nvPr>
        </p:nvGraphicFramePr>
        <p:xfrm>
          <a:off x="9354003" y="3906173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/>
              </a:tblGrid>
              <a:tr h="360000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/>
                </a:tc>
              </a:tr>
              <a:tr h="805694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If buildings start to collapse after an earthquake, what is its approximate magnitude on the Richter scale?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7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14450</TotalTime>
  <Words>890</Words>
  <Application>Microsoft Office PowerPoint</Application>
  <PresentationFormat>Widescreen</PresentationFormat>
  <Paragraphs>138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Earthquakes Year 9 Earth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240</cp:revision>
  <dcterms:created xsi:type="dcterms:W3CDTF">2017-01-28T08:32:28Z</dcterms:created>
  <dcterms:modified xsi:type="dcterms:W3CDTF">2020-05-12T00:16:19Z</dcterms:modified>
</cp:coreProperties>
</file>